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0" r:id="rId2"/>
    <p:sldId id="301" r:id="rId3"/>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94660"/>
  </p:normalViewPr>
  <p:slideViewPr>
    <p:cSldViewPr snapToGrid="0">
      <p:cViewPr varScale="1">
        <p:scale>
          <a:sx n="43" d="100"/>
          <a:sy n="43" d="100"/>
        </p:scale>
        <p:origin x="21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013989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5pPr>
      <a:lvl6pPr marL="457200" algn="l" rtl="0" fontAlgn="base">
        <a:lnSpc>
          <a:spcPct val="90000"/>
        </a:lnSpc>
        <a:spcBef>
          <a:spcPct val="0"/>
        </a:spcBef>
        <a:spcAft>
          <a:spcPct val="0"/>
        </a:spcAft>
        <a:defRPr sz="4400">
          <a:solidFill>
            <a:schemeClr val="tx1"/>
          </a:solidFill>
          <a:latin typeface="Calibri" panose="020F0502020204030204" pitchFamily="34" charset="0"/>
        </a:defRPr>
      </a:lvl6pPr>
      <a:lvl7pPr marL="914400" algn="l" rtl="0" fontAlgn="base">
        <a:lnSpc>
          <a:spcPct val="90000"/>
        </a:lnSpc>
        <a:spcBef>
          <a:spcPct val="0"/>
        </a:spcBef>
        <a:spcAft>
          <a:spcPct val="0"/>
        </a:spcAft>
        <a:defRPr sz="4400">
          <a:solidFill>
            <a:schemeClr val="tx1"/>
          </a:solidFill>
          <a:latin typeface="Calibri" panose="020F0502020204030204" pitchFamily="34" charset="0"/>
        </a:defRPr>
      </a:lvl7pPr>
      <a:lvl8pPr marL="1371600" algn="l" rtl="0" fontAlgn="base">
        <a:lnSpc>
          <a:spcPct val="90000"/>
        </a:lnSpc>
        <a:spcBef>
          <a:spcPct val="0"/>
        </a:spcBef>
        <a:spcAft>
          <a:spcPct val="0"/>
        </a:spcAft>
        <a:defRPr sz="4400">
          <a:solidFill>
            <a:schemeClr val="tx1"/>
          </a:solidFill>
          <a:latin typeface="Calibri" panose="020F0502020204030204" pitchFamily="34" charset="0"/>
        </a:defRPr>
      </a:lvl8pPr>
      <a:lvl9pPr marL="1828800" algn="l" rtl="0" fontAlgn="base">
        <a:lnSpc>
          <a:spcPct val="90000"/>
        </a:lnSpc>
        <a:spcBef>
          <a:spcPct val="0"/>
        </a:spcBef>
        <a:spcAft>
          <a:spcPct val="0"/>
        </a:spcAft>
        <a:defRPr sz="4400">
          <a:solidFill>
            <a:schemeClr val="tx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1"/>
          <p:cNvSpPr>
            <a:spLocks noChangeArrowheads="1"/>
          </p:cNvSpPr>
          <p:nvPr/>
        </p:nvSpPr>
        <p:spPr bwMode="auto">
          <a:xfrm>
            <a:off x="323850" y="361950"/>
            <a:ext cx="3608388"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Aft>
                <a:spcPts val="838"/>
              </a:spcAft>
            </a:pPr>
            <a:r>
              <a:rPr lang="en-US" sz="1400">
                <a:latin typeface="Times New Roman" panose="02020603050405020304" pitchFamily="18" charset="0"/>
              </a:rPr>
              <a:t>AlKarkh University of Science College of science </a:t>
            </a:r>
            <a:r>
              <a:rPr lang="en-US" sz="1600">
                <a:latin typeface="Times New Roman" panose="02020603050405020304" pitchFamily="18" charset="0"/>
              </a:rPr>
              <a:t>First year level </a:t>
            </a:r>
          </a:p>
          <a:p>
            <a:pPr eaLnBrk="1" hangingPunct="1">
              <a:lnSpc>
                <a:spcPts val="1613"/>
              </a:lnSpc>
              <a:spcAft>
                <a:spcPts val="838"/>
              </a:spcAft>
            </a:pPr>
            <a:r>
              <a:rPr lang="en-US" sz="1600" b="1">
                <a:latin typeface="Times New Roman" panose="02020603050405020304" pitchFamily="18" charset="0"/>
              </a:rPr>
              <a:t>General chemistry Labs</a:t>
            </a:r>
          </a:p>
          <a:p>
            <a:pPr eaLnBrk="1" hangingPunct="1">
              <a:lnSpc>
                <a:spcPts val="1825"/>
              </a:lnSpc>
              <a:spcAft>
                <a:spcPts val="838"/>
              </a:spcAft>
            </a:pPr>
            <a:r>
              <a:rPr lang="en-US" sz="1600" b="1">
                <a:latin typeface="Times New Roman" panose="02020603050405020304" pitchFamily="18" charset="0"/>
              </a:rPr>
              <a:t>Supervisor: Dr. Mohammed Abdul Baset Assistant: Anssam Dhaher Huessin</a:t>
            </a:r>
          </a:p>
        </p:txBody>
      </p:sp>
      <p:sp>
        <p:nvSpPr>
          <p:cNvPr id="3" name="Rectangle 2"/>
          <p:cNvSpPr/>
          <p:nvPr/>
        </p:nvSpPr>
        <p:spPr>
          <a:xfrm>
            <a:off x="314325" y="2008188"/>
            <a:ext cx="6851650" cy="5203825"/>
          </a:xfrm>
          <a:prstGeom prst="rect">
            <a:avLst/>
          </a:prstGeom>
        </p:spPr>
        <p:txBody>
          <a:bodyPr lIns="0" tIns="0" rIns="0" bIns="0"/>
          <a:lstStyle/>
          <a:p>
            <a:pPr algn="ctr" eaLnBrk="1" fontAlgn="auto" hangingPunct="1">
              <a:spcBef>
                <a:spcPts val="840"/>
              </a:spcBef>
              <a:spcAft>
                <a:spcPts val="2310"/>
              </a:spcAft>
              <a:defRPr/>
            </a:pPr>
            <a:r>
              <a:rPr lang="en-US" sz="1600" b="1" dirty="0">
                <a:latin typeface="Times New Roman"/>
              </a:rPr>
              <a:t>Lab -14-</a:t>
            </a:r>
          </a:p>
          <a:p>
            <a:pPr algn="ctr" eaLnBrk="1" fontAlgn="auto" hangingPunct="1">
              <a:spcBef>
                <a:spcPts val="0"/>
              </a:spcBef>
              <a:spcAft>
                <a:spcPts val="840"/>
              </a:spcAft>
              <a:defRPr/>
            </a:pPr>
            <a:r>
              <a:rPr lang="en-US" sz="1600" b="1" dirty="0">
                <a:latin typeface="Times New Roman"/>
              </a:rPr>
              <a:t>Standardization of potassium permanganate using oxalic acid</a:t>
            </a:r>
          </a:p>
          <a:p>
            <a:pPr marL="266700" algn="just" eaLnBrk="1" fontAlgn="auto" hangingPunct="1">
              <a:spcBef>
                <a:spcPts val="0"/>
              </a:spcBef>
              <a:spcAft>
                <a:spcPts val="840"/>
              </a:spcAft>
              <a:defRPr/>
            </a:pPr>
            <a:r>
              <a:rPr lang="en-US" sz="1400" b="1" dirty="0">
                <a:latin typeface="Times New Roman"/>
              </a:rPr>
              <a:t>1.    Aim:</a:t>
            </a:r>
          </a:p>
          <a:p>
            <a:pPr algn="just" eaLnBrk="1" fontAlgn="auto" hangingPunct="1">
              <a:lnSpc>
                <a:spcPts val="1848"/>
              </a:lnSpc>
              <a:spcBef>
                <a:spcPts val="0"/>
              </a:spcBef>
              <a:spcAft>
                <a:spcPts val="1050"/>
              </a:spcAft>
              <a:defRPr/>
            </a:pPr>
            <a:r>
              <a:rPr lang="en-US" sz="1400" dirty="0">
                <a:latin typeface="Times New Roman"/>
              </a:rPr>
              <a:t>To prepare and standardize a solution of an oxidizing agent, by titrating it with standard solution of a reducing agent.</a:t>
            </a:r>
          </a:p>
          <a:p>
            <a:pPr marL="266700" algn="just" eaLnBrk="1" fontAlgn="auto" hangingPunct="1">
              <a:spcBef>
                <a:spcPts val="0"/>
              </a:spcBef>
              <a:spcAft>
                <a:spcPts val="840"/>
              </a:spcAft>
              <a:defRPr/>
            </a:pPr>
            <a:r>
              <a:rPr lang="en-US" sz="1400" b="1" dirty="0">
                <a:latin typeface="Times New Roman"/>
              </a:rPr>
              <a:t>2.    Introduction</a:t>
            </a:r>
          </a:p>
          <a:p>
            <a:pPr algn="just" eaLnBrk="1" fontAlgn="auto" hangingPunct="1">
              <a:lnSpc>
                <a:spcPts val="1848"/>
              </a:lnSpc>
              <a:spcBef>
                <a:spcPts val="0"/>
              </a:spcBef>
              <a:spcAft>
                <a:spcPts val="1050"/>
              </a:spcAft>
              <a:defRPr/>
            </a:pPr>
            <a:r>
              <a:rPr lang="en-US" sz="1400" i="1" dirty="0">
                <a:latin typeface="Times New Roman"/>
              </a:rPr>
              <a:t>A.    Standardization process:</a:t>
            </a:r>
            <a:r>
              <a:rPr lang="en-US" sz="1400" dirty="0">
                <a:latin typeface="Times New Roman"/>
              </a:rPr>
              <a:t> A standard solution is one prepared by weighing a substance that can be obtained in very pure form, and that does not change chemically when stored for a reasonable period of time. In this experiment a solution of a primary standard, oxalic acid (written as; (COOH)</a:t>
            </a:r>
            <a:r>
              <a:rPr lang="en-US" sz="900" b="1" spc="100" dirty="0">
                <a:latin typeface="Times New Roman"/>
              </a:rPr>
              <a:t>2</a:t>
            </a:r>
            <a:r>
              <a:rPr lang="en-US" sz="1400" dirty="0">
                <a:latin typeface="Times New Roman"/>
              </a:rPr>
              <a:t> ) will be used as a reducing agent to determine the molarity of a solution of an oxidizing agent that is KMnO4, the process of titration of the standard of known concentration against a solution of unknown concentration is called standardization.</a:t>
            </a:r>
          </a:p>
          <a:p>
            <a:pPr algn="just" eaLnBrk="1" fontAlgn="auto" hangingPunct="1">
              <a:lnSpc>
                <a:spcPts val="1848"/>
              </a:lnSpc>
              <a:spcBef>
                <a:spcPts val="0"/>
              </a:spcBef>
              <a:spcAft>
                <a:spcPts val="0"/>
              </a:spcAft>
              <a:defRPr/>
            </a:pPr>
            <a:r>
              <a:rPr lang="en-US" sz="1400" i="1" dirty="0">
                <a:latin typeface="Times New Roman"/>
              </a:rPr>
              <a:t>B.    Oxidation-Reduction (redox) reactions:</a:t>
            </a:r>
            <a:r>
              <a:rPr lang="en-US" sz="1400" dirty="0">
                <a:latin typeface="Times New Roman"/>
              </a:rPr>
              <a:t> Reactions in which electrons are transferred from one species to another are called oxidation-reduction (redox) reactions. When one species loses electrons by an oxidation process another species simultaneously gains electrons by a reduction process in a chemical reaction. In this experiment we will consider the following redox equation:</a:t>
            </a:r>
          </a:p>
        </p:txBody>
      </p:sp>
      <p:sp>
        <p:nvSpPr>
          <p:cNvPr id="4" name="Rectangle 3"/>
          <p:cNvSpPr/>
          <p:nvPr/>
        </p:nvSpPr>
        <p:spPr>
          <a:xfrm>
            <a:off x="314325" y="7666038"/>
            <a:ext cx="6851650" cy="2130425"/>
          </a:xfrm>
          <a:prstGeom prst="rect">
            <a:avLst/>
          </a:prstGeom>
        </p:spPr>
        <p:txBody>
          <a:bodyPr lIns="0" tIns="0" rIns="0" bIns="0"/>
          <a:lstStyle/>
          <a:p>
            <a:pPr marL="254000" algn="just" eaLnBrk="1" fontAlgn="auto" hangingPunct="1">
              <a:spcBef>
                <a:spcPts val="0"/>
              </a:spcBef>
              <a:spcAft>
                <a:spcPts val="840"/>
              </a:spcAft>
              <a:defRPr/>
            </a:pPr>
            <a:r>
              <a:rPr lang="en-US" sz="1400" b="1" dirty="0">
                <a:latin typeface="Times New Roman"/>
              </a:rPr>
              <a:t>3.    Apparatus:</a:t>
            </a:r>
          </a:p>
          <a:p>
            <a:pPr algn="just" eaLnBrk="1" fontAlgn="auto" hangingPunct="1">
              <a:lnSpc>
                <a:spcPts val="1848"/>
              </a:lnSpc>
              <a:spcBef>
                <a:spcPts val="0"/>
              </a:spcBef>
              <a:spcAft>
                <a:spcPts val="0"/>
              </a:spcAft>
              <a:defRPr/>
            </a:pPr>
            <a:r>
              <a:rPr lang="en-US" sz="1400" dirty="0">
                <a:latin typeface="Times New Roman"/>
              </a:rPr>
              <a:t>1- Conical flask.</a:t>
            </a:r>
          </a:p>
          <a:p>
            <a:pPr algn="just" eaLnBrk="1" fontAlgn="auto" hangingPunct="1">
              <a:lnSpc>
                <a:spcPts val="1848"/>
              </a:lnSpc>
              <a:spcBef>
                <a:spcPts val="0"/>
              </a:spcBef>
              <a:spcAft>
                <a:spcPts val="0"/>
              </a:spcAft>
              <a:defRPr/>
            </a:pPr>
            <a:r>
              <a:rPr lang="en-US" sz="1400" dirty="0">
                <a:latin typeface="Times New Roman"/>
              </a:rPr>
              <a:t>2- Burette.</a:t>
            </a:r>
          </a:p>
          <a:p>
            <a:pPr algn="just" eaLnBrk="1" fontAlgn="auto" hangingPunct="1">
              <a:lnSpc>
                <a:spcPts val="1848"/>
              </a:lnSpc>
              <a:spcBef>
                <a:spcPts val="0"/>
              </a:spcBef>
              <a:spcAft>
                <a:spcPts val="0"/>
              </a:spcAft>
              <a:defRPr/>
            </a:pPr>
            <a:r>
              <a:rPr lang="en-US" sz="1400" dirty="0">
                <a:latin typeface="Times New Roman"/>
              </a:rPr>
              <a:t>3- </a:t>
            </a:r>
            <a:r>
              <a:rPr lang="en-US" sz="1400" dirty="0" err="1">
                <a:latin typeface="Times New Roman"/>
              </a:rPr>
              <a:t>Pipitte</a:t>
            </a:r>
            <a:r>
              <a:rPr lang="en-US" sz="1400" dirty="0">
                <a:latin typeface="Times New Roman"/>
              </a:rPr>
              <a:t>.</a:t>
            </a:r>
          </a:p>
          <a:p>
            <a:pPr algn="just" eaLnBrk="1" fontAlgn="auto" hangingPunct="1">
              <a:lnSpc>
                <a:spcPts val="1848"/>
              </a:lnSpc>
              <a:spcBef>
                <a:spcPts val="0"/>
              </a:spcBef>
              <a:spcAft>
                <a:spcPts val="0"/>
              </a:spcAft>
              <a:defRPr/>
            </a:pPr>
            <a:r>
              <a:rPr lang="en-US" sz="1400" dirty="0">
                <a:latin typeface="Times New Roman"/>
              </a:rPr>
              <a:t>4-  Beaker.</a:t>
            </a:r>
          </a:p>
          <a:p>
            <a:pPr algn="just" eaLnBrk="1" fontAlgn="auto" hangingPunct="1">
              <a:lnSpc>
                <a:spcPts val="1848"/>
              </a:lnSpc>
              <a:spcBef>
                <a:spcPts val="0"/>
              </a:spcBef>
              <a:spcAft>
                <a:spcPts val="0"/>
              </a:spcAft>
              <a:defRPr/>
            </a:pPr>
            <a:r>
              <a:rPr lang="en-US" sz="1400" dirty="0">
                <a:latin typeface="Times New Roman"/>
              </a:rPr>
              <a:t>5-  Stand &amp; clamp.</a:t>
            </a:r>
          </a:p>
          <a:p>
            <a:pPr algn="just" eaLnBrk="1" fontAlgn="auto" hangingPunct="1">
              <a:lnSpc>
                <a:spcPts val="1848"/>
              </a:lnSpc>
              <a:spcBef>
                <a:spcPts val="0"/>
              </a:spcBef>
              <a:spcAft>
                <a:spcPts val="0"/>
              </a:spcAft>
              <a:defRPr/>
            </a:pPr>
            <a:r>
              <a:rPr lang="en-US" sz="1400" dirty="0">
                <a:latin typeface="Times New Roman"/>
              </a:rPr>
              <a:t>6-  Dropper.</a:t>
            </a:r>
          </a:p>
          <a:p>
            <a:pPr algn="just" eaLnBrk="1" fontAlgn="auto" hangingPunct="1">
              <a:lnSpc>
                <a:spcPts val="1848"/>
              </a:lnSpc>
              <a:spcBef>
                <a:spcPts val="0"/>
              </a:spcBef>
              <a:spcAft>
                <a:spcPts val="0"/>
              </a:spcAft>
              <a:defRPr/>
            </a:pPr>
            <a:r>
              <a:rPr lang="en-US" sz="1400" dirty="0">
                <a:latin typeface="Times New Roman"/>
              </a:rPr>
              <a:t>7-   Hot plate with magnetic stirrer.</a:t>
            </a:r>
          </a:p>
          <a:p>
            <a:pPr algn="just" eaLnBrk="1" fontAlgn="auto" hangingPunct="1">
              <a:lnSpc>
                <a:spcPts val="1848"/>
              </a:lnSpc>
              <a:spcBef>
                <a:spcPts val="0"/>
              </a:spcBef>
              <a:spcAft>
                <a:spcPts val="0"/>
              </a:spcAft>
              <a:defRPr/>
            </a:pPr>
            <a:r>
              <a:rPr lang="en-US" sz="1400" dirty="0">
                <a:latin typeface="Times New Roman"/>
              </a:rPr>
              <a:t>8-   cylinder.</a:t>
            </a:r>
          </a:p>
        </p:txBody>
      </p:sp>
      <p:sp>
        <p:nvSpPr>
          <p:cNvPr id="59397" name="Rectangle 4"/>
          <p:cNvSpPr>
            <a:spLocks noChangeArrowheads="1"/>
          </p:cNvSpPr>
          <p:nvPr/>
        </p:nvSpPr>
        <p:spPr bwMode="auto">
          <a:xfrm>
            <a:off x="3651250" y="10363200"/>
            <a:ext cx="17462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44</a:t>
            </a:r>
          </a:p>
        </p:txBody>
      </p:sp>
      <p:pic>
        <p:nvPicPr>
          <p:cNvPr id="59398"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919913"/>
            <a:ext cx="68024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a:spLocks noChangeArrowheads="1"/>
          </p:cNvSpPr>
          <p:nvPr/>
        </p:nvSpPr>
        <p:spPr bwMode="auto">
          <a:xfrm>
            <a:off x="323850" y="368300"/>
            <a:ext cx="6829425" cy="737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588"/>
              </a:lnSpc>
              <a:spcAft>
                <a:spcPts val="1675"/>
              </a:spcAft>
            </a:pPr>
            <a:r>
              <a:rPr lang="en-US" sz="1400" i="1">
                <a:latin typeface="Times New Roman" panose="02020603050405020304" pitchFamily="18" charset="0"/>
              </a:rPr>
              <a:t>CAUTION:</a:t>
            </a:r>
            <a:r>
              <a:rPr lang="en-US" sz="1400">
                <a:latin typeface="Times New Roman" panose="02020603050405020304" pitchFamily="18" charset="0"/>
              </a:rPr>
              <a:t> </a:t>
            </a:r>
            <a:r>
              <a:rPr lang="en-US" sz="1000" b="1">
                <a:latin typeface="Times New Roman" panose="02020603050405020304" pitchFamily="18" charset="0"/>
              </a:rPr>
              <a:t>YOU MUST WEAR DEPARTMENTALLY APPROVED EYE PROTECTION AT ALL TIMES YOU ARE IN THE LABORATORY!! KEEP ALL REACTION VESSELS WELL AWAY FROM YOUR FACE!!</a:t>
            </a:r>
          </a:p>
          <a:p>
            <a:pPr algn="just" eaLnBrk="1" hangingPunct="1">
              <a:lnSpc>
                <a:spcPts val="2400"/>
              </a:lnSpc>
            </a:pPr>
            <a:r>
              <a:rPr lang="en-US" sz="1200" b="1">
                <a:latin typeface="Times New Roman" panose="02020603050405020304" pitchFamily="18" charset="0"/>
              </a:rPr>
              <a:t>4. Procedures</a:t>
            </a:r>
          </a:p>
          <a:p>
            <a:pPr eaLnBrk="1" hangingPunct="1">
              <a:lnSpc>
                <a:spcPts val="2400"/>
              </a:lnSpc>
            </a:pPr>
            <a:r>
              <a:rPr lang="en-US" sz="1400">
                <a:latin typeface="Times New Roman" panose="02020603050405020304" pitchFamily="18" charset="0"/>
              </a:rPr>
              <a:t>1.    Prepare 50.0 ml of (0.02 M) KMnO</a:t>
            </a:r>
            <a:r>
              <a:rPr lang="en-US" sz="1400" baseline="-25000">
                <a:latin typeface="Times New Roman" panose="02020603050405020304" pitchFamily="18" charset="0"/>
              </a:rPr>
              <a:t>4</a:t>
            </a:r>
            <a:r>
              <a:rPr lang="en-US" sz="1400">
                <a:latin typeface="Times New Roman" panose="02020603050405020304" pitchFamily="18" charset="0"/>
              </a:rPr>
              <a:t> solution (by dissolving 0.158g of KMnO</a:t>
            </a:r>
            <a:r>
              <a:rPr lang="en-US" sz="1400" baseline="-25000">
                <a:latin typeface="Times New Roman" panose="02020603050405020304" pitchFamily="18" charset="0"/>
              </a:rPr>
              <a:t>4</a:t>
            </a:r>
            <a:r>
              <a:rPr lang="en-US" sz="1400">
                <a:latin typeface="Times New Roman" panose="02020603050405020304" pitchFamily="18" charset="0"/>
              </a:rPr>
              <a:t> in 50.0 ml of distilled water).</a:t>
            </a:r>
          </a:p>
          <a:p>
            <a:pPr eaLnBrk="1" hangingPunct="1">
              <a:lnSpc>
                <a:spcPts val="2400"/>
              </a:lnSpc>
            </a:pPr>
            <a:r>
              <a:rPr lang="en-US" sz="1400">
                <a:latin typeface="Times New Roman" panose="02020603050405020304" pitchFamily="18" charset="0"/>
              </a:rPr>
              <a:t>2.    Be sure that your burette is clean and the stopcock is closed. Pour a few milliliters of the potassium permanganate solution into the burette. Slowly rotate the burette so that the solution comes in contact with the walls of the burette. Open the stopcock and drain the potassium permanganate solution into a waste beaker at your station.</a:t>
            </a:r>
          </a:p>
          <a:p>
            <a:pPr algn="just" eaLnBrk="1" hangingPunct="1">
              <a:lnSpc>
                <a:spcPts val="2400"/>
              </a:lnSpc>
            </a:pPr>
            <a:r>
              <a:rPr lang="en-US" sz="1400">
                <a:latin typeface="Times New Roman" panose="02020603050405020304" pitchFamily="18" charset="0"/>
              </a:rPr>
              <a:t>3.    Repeat step 3 two more times.</a:t>
            </a:r>
          </a:p>
          <a:p>
            <a:pPr eaLnBrk="1" hangingPunct="1">
              <a:lnSpc>
                <a:spcPts val="2400"/>
              </a:lnSpc>
            </a:pPr>
            <a:r>
              <a:rPr lang="en-US" sz="1400">
                <a:latin typeface="Times New Roman" panose="02020603050405020304" pitchFamily="18" charset="0"/>
              </a:rPr>
              <a:t>4.    Close the stopcock and fill the burette with the potassium permanganate solution. Record the initial volume of the potassium permanganate solution in the burette.</a:t>
            </a:r>
          </a:p>
          <a:p>
            <a:pPr algn="just" eaLnBrk="1" hangingPunct="1">
              <a:lnSpc>
                <a:spcPts val="2400"/>
              </a:lnSpc>
            </a:pPr>
            <a:r>
              <a:rPr lang="en-US" sz="1400">
                <a:latin typeface="Times New Roman" panose="02020603050405020304" pitchFamily="18" charset="0"/>
              </a:rPr>
              <a:t>5.    Take 10.0 ml of the previously prepared (0.05 M) Oxalic acid in titration flask.</a:t>
            </a:r>
          </a:p>
          <a:p>
            <a:pPr algn="just" eaLnBrk="1" hangingPunct="1">
              <a:lnSpc>
                <a:spcPts val="2400"/>
              </a:lnSpc>
            </a:pPr>
            <a:r>
              <a:rPr lang="en-US" sz="1400">
                <a:latin typeface="Times New Roman" panose="02020603050405020304" pitchFamily="18" charset="0"/>
              </a:rPr>
              <a:t>6.    Add 10.0 ml of (0.1 M) H</a:t>
            </a:r>
            <a:r>
              <a:rPr lang="en-US" sz="1400" baseline="-25000">
                <a:latin typeface="Times New Roman" panose="02020603050405020304" pitchFamily="18" charset="0"/>
              </a:rPr>
              <a:t>2</a:t>
            </a:r>
            <a:r>
              <a:rPr lang="en-US" sz="1400">
                <a:latin typeface="Times New Roman" panose="02020603050405020304" pitchFamily="18" charset="0"/>
              </a:rPr>
              <a:t>SO</a:t>
            </a:r>
            <a:r>
              <a:rPr lang="en-US" sz="1400" baseline="-25000">
                <a:latin typeface="Times New Roman" panose="02020603050405020304" pitchFamily="18" charset="0"/>
              </a:rPr>
              <a:t>4</a:t>
            </a:r>
            <a:r>
              <a:rPr lang="en-US" sz="1400">
                <a:latin typeface="Times New Roman" panose="02020603050405020304" pitchFamily="18" charset="0"/>
              </a:rPr>
              <a:t> to Oxalic acid in titration flask.</a:t>
            </a:r>
          </a:p>
          <a:p>
            <a:pPr algn="just" eaLnBrk="1" hangingPunct="1">
              <a:lnSpc>
                <a:spcPts val="2400"/>
              </a:lnSpc>
            </a:pPr>
            <a:r>
              <a:rPr lang="en-US" sz="1400">
                <a:latin typeface="Times New Roman" panose="02020603050405020304" pitchFamily="18" charset="0"/>
              </a:rPr>
              <a:t>7.    Heat the mixture to 60-70 °C.</a:t>
            </a:r>
          </a:p>
          <a:p>
            <a:pPr algn="just" eaLnBrk="1" hangingPunct="1">
              <a:lnSpc>
                <a:spcPts val="2400"/>
              </a:lnSpc>
            </a:pPr>
            <a:r>
              <a:rPr lang="en-US" sz="1400">
                <a:latin typeface="Times New Roman" panose="02020603050405020304" pitchFamily="18" charset="0"/>
              </a:rPr>
              <a:t>8.    Titrate the solution in the flask against KMnO</a:t>
            </a:r>
            <a:r>
              <a:rPr lang="en-US" sz="900" b="1">
                <a:latin typeface="Times New Roman" panose="02020603050405020304" pitchFamily="18" charset="0"/>
              </a:rPr>
              <a:t>4</a:t>
            </a:r>
            <a:r>
              <a:rPr lang="en-US" sz="1400">
                <a:latin typeface="Times New Roman" panose="02020603050405020304" pitchFamily="18" charset="0"/>
              </a:rPr>
              <a:t> solution in burette.</a:t>
            </a:r>
          </a:p>
          <a:p>
            <a:pPr algn="just" eaLnBrk="1" hangingPunct="1">
              <a:lnSpc>
                <a:spcPts val="2400"/>
              </a:lnSpc>
              <a:spcAft>
                <a:spcPts val="1675"/>
              </a:spcAft>
            </a:pPr>
            <a:r>
              <a:rPr lang="en-US" sz="1400">
                <a:latin typeface="Times New Roman" panose="02020603050405020304" pitchFamily="18" charset="0"/>
              </a:rPr>
              <a:t>9.    Record the volume of KMnO</a:t>
            </a:r>
            <a:r>
              <a:rPr lang="en-US" sz="900" b="1">
                <a:latin typeface="Times New Roman" panose="02020603050405020304" pitchFamily="18" charset="0"/>
              </a:rPr>
              <a:t>4</a:t>
            </a:r>
            <a:r>
              <a:rPr lang="en-US" sz="1400">
                <a:latin typeface="Times New Roman" panose="02020603050405020304" pitchFamily="18" charset="0"/>
              </a:rPr>
              <a:t> consumed till purple-pink color appears.</a:t>
            </a:r>
          </a:p>
          <a:p>
            <a:pPr algn="just" eaLnBrk="1" hangingPunct="1">
              <a:lnSpc>
                <a:spcPts val="2400"/>
              </a:lnSpc>
            </a:pPr>
            <a:r>
              <a:rPr lang="en-US" sz="1200" b="1">
                <a:latin typeface="Times New Roman" panose="02020603050405020304" pitchFamily="18" charset="0"/>
              </a:rPr>
              <a:t>5. Calculation</a:t>
            </a:r>
          </a:p>
          <a:p>
            <a:pPr eaLnBrk="1" hangingPunct="1">
              <a:lnSpc>
                <a:spcPts val="2400"/>
              </a:lnSpc>
            </a:pPr>
            <a:r>
              <a:rPr lang="en-US" sz="1400">
                <a:latin typeface="Times New Roman" panose="02020603050405020304" pitchFamily="18" charset="0"/>
              </a:rPr>
              <a:t>Calculate the molar concentration (molarity) of the standardized KMnO4 solution (Hint: use the following equations)</a:t>
            </a:r>
          </a:p>
        </p:txBody>
      </p:sp>
      <p:sp>
        <p:nvSpPr>
          <p:cNvPr id="60419" name="Rectangle 3"/>
          <p:cNvSpPr>
            <a:spLocks noChangeArrowheads="1"/>
          </p:cNvSpPr>
          <p:nvPr/>
        </p:nvSpPr>
        <p:spPr bwMode="auto">
          <a:xfrm>
            <a:off x="3651250" y="10363200"/>
            <a:ext cx="17938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45</a:t>
            </a:r>
          </a:p>
        </p:txBody>
      </p:sp>
      <p:pic>
        <p:nvPicPr>
          <p:cNvPr id="60420" name="Picture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838" y="6826250"/>
            <a:ext cx="6802437" cy="275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515</Words>
  <Application>Microsoft Office PowerPoint</Application>
  <PresentationFormat>Custom</PresentationFormat>
  <Paragraphs>34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ььььь</dc:creator>
  <cp:keywords/>
  <cp:lastModifiedBy>hp</cp:lastModifiedBy>
  <cp:revision>19</cp:revision>
  <dcterms:modified xsi:type="dcterms:W3CDTF">2018-11-17T17:05:52Z</dcterms:modified>
</cp:coreProperties>
</file>